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79" r:id="rId2"/>
    <p:sldId id="280" r:id="rId3"/>
    <p:sldId id="454" r:id="rId4"/>
    <p:sldId id="455" r:id="rId5"/>
    <p:sldId id="567" r:id="rId6"/>
    <p:sldId id="534" r:id="rId7"/>
    <p:sldId id="609" r:id="rId8"/>
    <p:sldId id="610" r:id="rId9"/>
    <p:sldId id="568" r:id="rId10"/>
    <p:sldId id="569" r:id="rId11"/>
    <p:sldId id="465" r:id="rId12"/>
    <p:sldId id="570" r:id="rId13"/>
    <p:sldId id="571" r:id="rId14"/>
    <p:sldId id="572" r:id="rId15"/>
    <p:sldId id="573" r:id="rId16"/>
    <p:sldId id="574" r:id="rId17"/>
    <p:sldId id="612" r:id="rId18"/>
    <p:sldId id="586" r:id="rId19"/>
    <p:sldId id="575" r:id="rId20"/>
    <p:sldId id="611" r:id="rId21"/>
    <p:sldId id="585" r:id="rId22"/>
    <p:sldId id="577" r:id="rId23"/>
    <p:sldId id="600" r:id="rId24"/>
    <p:sldId id="579" r:id="rId25"/>
    <p:sldId id="589" r:id="rId26"/>
    <p:sldId id="580" r:id="rId27"/>
    <p:sldId id="581" r:id="rId28"/>
    <p:sldId id="582" r:id="rId29"/>
    <p:sldId id="583" r:id="rId30"/>
    <p:sldId id="584" r:id="rId31"/>
    <p:sldId id="590" r:id="rId32"/>
    <p:sldId id="587" r:id="rId33"/>
    <p:sldId id="588" r:id="rId34"/>
    <p:sldId id="591" r:id="rId35"/>
    <p:sldId id="593" r:id="rId36"/>
    <p:sldId id="592" r:id="rId37"/>
    <p:sldId id="594" r:id="rId38"/>
    <p:sldId id="595" r:id="rId39"/>
    <p:sldId id="596" r:id="rId40"/>
    <p:sldId id="597" r:id="rId41"/>
    <p:sldId id="598" r:id="rId42"/>
    <p:sldId id="599" r:id="rId43"/>
    <p:sldId id="601" r:id="rId44"/>
    <p:sldId id="602" r:id="rId45"/>
    <p:sldId id="603" r:id="rId46"/>
    <p:sldId id="604" r:id="rId47"/>
    <p:sldId id="605" r:id="rId48"/>
    <p:sldId id="606" r:id="rId49"/>
    <p:sldId id="607" r:id="rId50"/>
    <p:sldId id="608" r:id="rId51"/>
    <p:sldId id="615" r:id="rId52"/>
    <p:sldId id="616" r:id="rId53"/>
    <p:sldId id="614" r:id="rId54"/>
    <p:sldId id="576" r:id="rId55"/>
    <p:sldId id="412" r:id="rId56"/>
    <p:sldId id="613" r:id="rId57"/>
    <p:sldId id="30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ypescript" id="{17D63DC2-EA53-0542-80AD-C2951C693F1B}">
          <p14:sldIdLst>
            <p14:sldId id="279"/>
            <p14:sldId id="280"/>
          </p14:sldIdLst>
        </p14:section>
        <p14:section name="overview" id="{0E4B57DA-F907-5448-B981-24B0CF77D93C}">
          <p14:sldIdLst>
            <p14:sldId id="454"/>
            <p14:sldId id="455"/>
            <p14:sldId id="567"/>
            <p14:sldId id="534"/>
          </p14:sldIdLst>
        </p14:section>
        <p14:section name="config" id="{D1CCAA11-365D-0349-BE71-7D715A3040E0}">
          <p14:sldIdLst>
            <p14:sldId id="609"/>
            <p14:sldId id="610"/>
          </p14:sldIdLst>
        </p14:section>
        <p14:section name="types" id="{DFFD9E78-6DB7-B141-93FD-417DACEF489A}">
          <p14:sldIdLst>
            <p14:sldId id="568"/>
          </p14:sldIdLst>
        </p14:section>
        <p14:section name="Arrays" id="{C330B9B4-4BB9-3E4E-9D39-73F7A07D4DF7}">
          <p14:sldIdLst>
            <p14:sldId id="569"/>
            <p14:sldId id="465"/>
          </p14:sldIdLst>
        </p14:section>
        <p14:section name="void" id="{FF238D24-AA8C-1C4C-94E2-4F1D3BD88193}">
          <p14:sldIdLst>
            <p14:sldId id="570"/>
            <p14:sldId id="571"/>
          </p14:sldIdLst>
        </p14:section>
        <p14:section name="never" id="{46734F08-0DA4-7E4F-8F82-EC247C23157C}">
          <p14:sldIdLst>
            <p14:sldId id="572"/>
            <p14:sldId id="573"/>
            <p14:sldId id="574"/>
          </p14:sldIdLst>
        </p14:section>
        <p14:section name="unknown" id="{F0B1F5D7-2CF2-DB48-BB9F-AC96247C3F56}">
          <p14:sldIdLst>
            <p14:sldId id="612"/>
            <p14:sldId id="586"/>
          </p14:sldIdLst>
        </p14:section>
        <p14:section name="custom types" id="{396B045B-8788-6F42-B347-5A908984C160}">
          <p14:sldIdLst>
            <p14:sldId id="575"/>
            <p14:sldId id="611"/>
            <p14:sldId id="585"/>
            <p14:sldId id="577"/>
            <p14:sldId id="600"/>
          </p14:sldIdLst>
        </p14:section>
        <p14:section name="Union &amp; intersection typees" id="{4F07B116-27E6-B84B-922C-35CAD12F9CED}">
          <p14:sldIdLst>
            <p14:sldId id="579"/>
            <p14:sldId id="589"/>
          </p14:sldIdLst>
        </p14:section>
        <p14:section name="modifyers" id="{035D636E-EDAB-CE4D-A52E-4EE2506B4DAE}">
          <p14:sldIdLst>
            <p14:sldId id="580"/>
            <p14:sldId id="581"/>
            <p14:sldId id="582"/>
            <p14:sldId id="583"/>
            <p14:sldId id="584"/>
            <p14:sldId id="590"/>
          </p14:sldIdLst>
        </p14:section>
        <p14:section name="type guard" id="{285B9C66-1CBD-6E4B-8CF7-6B0F3A03BD2C}">
          <p14:sldIdLst>
            <p14:sldId id="587"/>
            <p14:sldId id="588"/>
          </p14:sldIdLst>
        </p14:section>
        <p14:section name="tuples" id="{8D6B8FD2-3CBB-BC47-8351-F46E8646E64F}">
          <p14:sldIdLst>
            <p14:sldId id="591"/>
            <p14:sldId id="593"/>
          </p14:sldIdLst>
        </p14:section>
        <p14:section name="enums" id="{88F0B7DB-6062-F947-AC68-07A1125F513C}">
          <p14:sldIdLst>
            <p14:sldId id="592"/>
            <p14:sldId id="594"/>
            <p14:sldId id="595"/>
            <p14:sldId id="596"/>
            <p14:sldId id="597"/>
          </p14:sldIdLst>
        </p14:section>
        <p14:section name="abstract classes" id="{1A80763B-B114-FD4A-B507-65230C053518}">
          <p14:sldIdLst>
            <p14:sldId id="598"/>
            <p14:sldId id="599"/>
          </p14:sldIdLst>
        </p14:section>
        <p14:section name="generic" id="{13714570-BD73-E54A-98A2-21BA19FBF51A}">
          <p14:sldIdLst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keywords" id="{2FFCEA19-2C46-B84B-A8F3-560CAEDA1F19}">
          <p14:sldIdLst>
            <p14:sldId id="615"/>
            <p14:sldId id="616"/>
          </p14:sldIdLst>
        </p14:section>
        <p14:section name="types" id="{0208F473-2811-E143-8397-D0E073245A4F}">
          <p14:sldIdLst>
            <p14:sldId id="614"/>
            <p14:sldId id="576"/>
          </p14:sldIdLst>
        </p14:section>
        <p14:section name="homework" id="{C797591F-01C6-4A4C-A0A1-00F65CE8D24E}">
          <p14:sldIdLst>
            <p14:sldId id="412"/>
            <p14:sldId id="613"/>
          </p14:sldIdLst>
        </p14:section>
        <p14:section name="References" id="{73997433-989E-014C-A4B0-DCA0E39F3952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 autoAdjust="0"/>
    <p:restoredTop sz="82721"/>
  </p:normalViewPr>
  <p:slideViewPr>
    <p:cSldViewPr snapToGrid="0">
      <p:cViewPr varScale="1">
        <p:scale>
          <a:sx n="105" d="100"/>
          <a:sy n="10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1"/>
            <a:ext cx="11110320" cy="451104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457189" indent="-457189">
              <a:lnSpc>
                <a:spcPts val="2400"/>
              </a:lnSpc>
              <a:spcBef>
                <a:spcPts val="0"/>
              </a:spcBef>
              <a:spcAft>
                <a:spcPts val="2400"/>
              </a:spcAft>
              <a:buSzPct val="140000"/>
              <a:buFont typeface="+mj-lt"/>
              <a:buAutoNum type="arabicPeriod"/>
              <a:defRPr sz="2000" baseline="0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0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441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8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teveruiz/using-a-javascript-library-without-type-declarations-in-a-typescript-project-3643490015f3" TargetMode="External"/><Relationship Id="rId2" Type="http://schemas.openxmlformats.org/officeDocument/2006/relationships/hyperlink" Target="https://www.credera.com/blog/technology-solutions/typescript-adding-custom-type-definitions-for-existing-librari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chris_72272/migrating-to-typescript-write-a-declaration-file-for-a-third-party-npm-module-b1f75808ed2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hyperlink" Target="https://github.com/magiqans/JS-Training/tree/master/09-typescri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utorialsteacher.com/typescript/typescript-generic" TargetMode="External"/><Relationship Id="rId4" Type="http://schemas.openxmlformats.org/officeDocument/2006/relationships/hyperlink" Target="https://www.typescriptlang.org/docs/handbook/advanced-typ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3E56D-BE7E-AD45-A856-F8D8806C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187" y="2055855"/>
            <a:ext cx="6529282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27151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AB2A-D909-1A44-B0DF-4C306D18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Arrays. Why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6C61-AB5A-1449-90E3-EE85E3DF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9C04B-DFC9-5448-918A-1F8D0DD2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249"/>
            <a:ext cx="9416143" cy="43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7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AB2A-D909-1A44-B0DF-4C306D18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6C61-AB5A-1449-90E3-EE85E3DF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6F3C5-2557-9243-BB02-024488FA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48" y="1690688"/>
            <a:ext cx="11146704" cy="3163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2AD13A-3000-8243-A297-82D377D9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48" y="5283199"/>
            <a:ext cx="1027477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20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39A4-5560-9D44-8EB7-39E7D506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0E0A-2D82-2B47-BE17-10E6C580C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35453-4981-F44C-8D58-266327ACF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5151"/>
            <a:ext cx="99247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47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24ED-CC55-1B4C-A814-222816FD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CBB1-8C75-8E47-8CED-F7E1EBA1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1EEC2-C451-704E-A103-F66ECFE8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4999"/>
            <a:ext cx="10074713" cy="42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9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2594-E73D-F146-B164-BEB9C057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2600-14E0-C843-8282-5BA6A9BDD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A96DD-4931-FF44-81A4-96CB0E99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97245" cy="39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02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0146-6ED7-4C4B-858E-BF568697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an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821E6-C35B-6E43-AE09-D89F34E76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29F02-0294-C54E-A14F-DA2E835F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3" y="2270652"/>
            <a:ext cx="11416394" cy="33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01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05D9-EDF3-4940-B6A0-A40B9209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Autodetecting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6EAA5-FCEE-9C4B-AC73-144F04DB0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2D82B-4989-5D4B-8D44-55935383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17" y="2368285"/>
            <a:ext cx="11353965" cy="32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8063-46E4-0C4C-90B4-8D3EB5A2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A9402-3679-174A-BBFA-4AE43E166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16ACD-0C1F-A446-BBAF-5CE0674B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844"/>
            <a:ext cx="12192000" cy="305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5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951F-DCDB-A041-AE2E-874C5B32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77E1-E4EB-754E-BA26-A8A185A2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B249E-B57A-0643-9746-9B517CC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287933" cy="50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0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C8B3-3A7F-A441-8669-BA9BFE8A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B8DF5-9BAE-9641-AD67-A8E6DC63D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5B7C0-744A-244C-8CD4-D3E7CB25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32" y="1581044"/>
            <a:ext cx="9194736" cy="48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55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/>
              <a:t>Overview</a:t>
            </a:r>
            <a:endParaRPr lang="ru-RU" sz="2400" dirty="0"/>
          </a:p>
          <a:p>
            <a:r>
              <a:rPr lang="en-US" sz="2400" dirty="0"/>
              <a:t>Config overview</a:t>
            </a:r>
          </a:p>
          <a:p>
            <a:r>
              <a:rPr lang="en-US" sz="2400" dirty="0"/>
              <a:t>Type system</a:t>
            </a:r>
          </a:p>
          <a:p>
            <a:r>
              <a:rPr lang="en-US" sz="2400" dirty="0"/>
              <a:t>Custom types</a:t>
            </a:r>
          </a:p>
          <a:p>
            <a:r>
              <a:rPr lang="en-US" sz="2400" dirty="0"/>
              <a:t>Union &amp; intersection Types</a:t>
            </a:r>
          </a:p>
          <a:p>
            <a:r>
              <a:rPr lang="en-US" sz="2400" dirty="0" err="1"/>
              <a:t>Modifyers</a:t>
            </a:r>
            <a:endParaRPr lang="en-US" sz="2400" dirty="0"/>
          </a:p>
          <a:p>
            <a:r>
              <a:rPr lang="en-US" sz="2400" dirty="0"/>
              <a:t>Type guardians</a:t>
            </a:r>
          </a:p>
          <a:p>
            <a:r>
              <a:rPr lang="en-US" sz="2400" dirty="0"/>
              <a:t>Tuples</a:t>
            </a:r>
          </a:p>
          <a:p>
            <a:r>
              <a:rPr lang="en-US" sz="2400" dirty="0" err="1"/>
              <a:t>Enums</a:t>
            </a:r>
            <a:endParaRPr lang="en-US" sz="2400" dirty="0"/>
          </a:p>
          <a:p>
            <a:r>
              <a:rPr lang="en-US" sz="2400" dirty="0"/>
              <a:t>Abstract classes</a:t>
            </a:r>
          </a:p>
          <a:p>
            <a:r>
              <a:rPr lang="en-US" sz="2400" dirty="0"/>
              <a:t>Generics</a:t>
            </a:r>
          </a:p>
          <a:p>
            <a:r>
              <a:rPr lang="en-US" sz="2400" dirty="0"/>
              <a:t>Built-in types</a:t>
            </a:r>
          </a:p>
        </p:txBody>
      </p:sp>
    </p:spTree>
    <p:extLst>
      <p:ext uri="{BB962C8B-B14F-4D97-AF65-F5344CB8AC3E}">
        <p14:creationId xmlns:p14="http://schemas.microsoft.com/office/powerpoint/2010/main" val="328251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F516-C408-5E42-8CF2-74110B9F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A04EF-5929-1345-9AF9-149D7E83E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A4D40-E860-B249-91CC-490E41419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9100"/>
            <a:ext cx="7818912" cy="2142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0BA23-416F-224A-B1F3-2A59BE83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140621"/>
            <a:ext cx="7696171" cy="20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48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22B1-43D2-4349-993F-B75E341C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2B45-4F35-9B46-BBB7-E698788B8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EFF5E-323D-A241-9D07-3E7A872E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4219"/>
            <a:ext cx="12192000" cy="32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46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64945-AFBB-C046-9E1A-4B6D0897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7342B-3619-5743-AF83-83DB6206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EA4E5-B0A5-3C4F-BE97-50233506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16" y="2360613"/>
            <a:ext cx="10639568" cy="32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92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F7CD-0745-BA44-994F-3EE533E4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42591-E4E2-8741-AA36-05E25D18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A9B4A-EA94-9C4A-9860-0454FBB0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71" y="0"/>
            <a:ext cx="6145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36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2DEC-CDCD-954A-9DE6-37E836FD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6D534-9D84-ED47-8E7D-D5C14EFCA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419AB-48B0-AC4D-A74D-6B4C934F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0" y="394084"/>
            <a:ext cx="5962650" cy="62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11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F32C-5480-7849-BFDD-BDA17957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85A3-8512-2C45-B256-269769CE1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45962-14FF-0140-AFA1-87D8E69B8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075"/>
          <a:stretch/>
        </p:blipFill>
        <p:spPr>
          <a:xfrm>
            <a:off x="838200" y="1651000"/>
            <a:ext cx="9194736" cy="819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D37CF-7A73-EB40-B50E-F2FD969F4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381"/>
          <a:stretch/>
        </p:blipFill>
        <p:spPr>
          <a:xfrm>
            <a:off x="0" y="2560849"/>
            <a:ext cx="12192000" cy="250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BACBD-C443-EE47-9605-4F17C3EF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111" y="3084544"/>
            <a:ext cx="4543777" cy="37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1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E289-5DC3-7C48-ACAF-39DB41F4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AA5C5-2A8C-8A41-9F5D-0F0A9644D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(implicit)</a:t>
            </a:r>
          </a:p>
          <a:p>
            <a:r>
              <a:rPr lang="en-US" dirty="0"/>
              <a:t>private</a:t>
            </a:r>
          </a:p>
          <a:p>
            <a:r>
              <a:rPr lang="en-US" dirty="0"/>
              <a:t>protected - private for subclass</a:t>
            </a:r>
          </a:p>
          <a:p>
            <a:r>
              <a:rPr lang="en-US" dirty="0" err="1"/>
              <a:t>readonly</a:t>
            </a:r>
            <a:r>
              <a:rPr lang="en-US" dirty="0"/>
              <a:t> – like const, but allow first-time initialization(if in class – allow </a:t>
            </a:r>
            <a:r>
              <a:rPr lang="en-US" dirty="0" err="1"/>
              <a:t>init</a:t>
            </a:r>
            <a:r>
              <a:rPr lang="en-US" dirty="0"/>
              <a:t> in constructor) </a:t>
            </a:r>
          </a:p>
        </p:txBody>
      </p:sp>
    </p:spTree>
    <p:extLst>
      <p:ext uri="{BB962C8B-B14F-4D97-AF65-F5344CB8AC3E}">
        <p14:creationId xmlns:p14="http://schemas.microsoft.com/office/powerpoint/2010/main" val="404478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F16E-EC47-A649-9C98-036D2A53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6E6D2-AB3F-D04C-94B7-9C72FD6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2A6ED-9609-FA44-8574-F2E45C54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365125"/>
            <a:ext cx="67437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71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F9EE-C734-BF45-A159-5F147366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1FD95-65FD-3946-9E3D-F13C2BC74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FEAFD-77F9-EE48-BB3A-538EBCF8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017" y="0"/>
            <a:ext cx="8030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4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C901-8D8D-D540-9215-B679F0F7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readonly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41D4E-93F5-EC4C-8C93-8A067AB44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17CBD-3DE3-ED43-851E-EA2345A7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7137400" cy="47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9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5C85-6ABC-4644-8212-C28B2699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FDA02-8569-D248-9F69-DF1BAA652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E540E-4E0C-A140-B28C-34265262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23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93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7670-BDA8-0E4F-A8A0-F1FD2E77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3378-3540-714B-B560-A258E3FA8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6D986-E48D-0344-AD68-D8F061AC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49" y="2298700"/>
            <a:ext cx="10725102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32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423F-7A13-B04C-A8C8-7CE459CD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Bonus. Autofill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F3CEF-8773-BE49-8231-4CC63F7C7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F95E1-718E-FA42-8203-400358B2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7975"/>
            <a:ext cx="7797800" cy="504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8571-1A9D-1841-8B64-0DBDCBFE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guard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D144C-CBB6-914D-B604-868990831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F585B-7F2C-5648-BF4D-572A2B3A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139704" cy="192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6F3B5-56F4-124E-A094-E6F5411B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6" y="3963123"/>
            <a:ext cx="10968568" cy="22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5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3370-1530-C045-9A97-E48E72FB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53B6A-32A3-F940-9CDB-C33E7F405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98C56-504A-3A40-A52B-DDB0C33A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8" y="2652977"/>
            <a:ext cx="11572243" cy="24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96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158E-89E4-644B-9C19-8D573D36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B04C0-5FEC-644F-88E4-BBE3F0F5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C74FA-F8DF-4444-BEF8-63302E4D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61" y="1825625"/>
            <a:ext cx="10437078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03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92C9-A9A8-E64A-B58D-F81DF9A4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78F73-0DC3-FF43-AA4F-661D508FC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12895-4B90-3447-A341-5C9A13A8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0882"/>
            <a:ext cx="10515600" cy="10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68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F15F-814A-CC42-B260-7A5C0C50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A753-0361-5D4C-941E-5853F3E8F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2B344-5AF6-6046-8834-7B6B5D6E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796257"/>
            <a:ext cx="2773380" cy="4351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1BF75-D4C8-0249-90EF-81E337F96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580" y="1854994"/>
            <a:ext cx="80899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8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A824-2113-5945-A8DC-825A6E56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Enum</a:t>
            </a:r>
            <a:r>
              <a:rPr lang="en-US" dirty="0"/>
              <a:t> as return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28C5-D1F6-8449-9B84-900EE055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98279-D6B4-734B-9A0E-DC55043C6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908300" cy="345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4CDF0-F383-2A40-B699-B203DC83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1816100"/>
            <a:ext cx="72771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7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45F9-00A9-134F-9409-A0C5DA14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err="1"/>
              <a:t>enum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2F9B-707D-8547-A3A2-BED6FF29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66625-C96B-184C-B3DB-D510DBD2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391" y="365125"/>
            <a:ext cx="7173951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10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E72B-75BE-1E43-8094-5913660B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Enum</a:t>
            </a:r>
            <a:r>
              <a:rPr lang="en-US" dirty="0"/>
              <a:t> is an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2BF0-735E-734E-B722-36ACA08BB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B600A-737C-534D-83B7-B28781A9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67957"/>
            <a:ext cx="5717179" cy="4309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7BBA1-8ECA-D340-B296-232F4CF3D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382" y="1825625"/>
            <a:ext cx="3435291" cy="43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9E33-B826-D54E-B943-EE25162F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56C2E-D28C-BD46-A951-6BDB4B032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that scales</a:t>
            </a:r>
          </a:p>
          <a:p>
            <a:r>
              <a:rPr lang="en-US" dirty="0"/>
              <a:t>Starts and ends with JavaScript</a:t>
            </a:r>
          </a:p>
          <a:p>
            <a:r>
              <a:rPr lang="en-US" dirty="0"/>
              <a:t>Strong tools for large apps</a:t>
            </a:r>
          </a:p>
          <a:p>
            <a:r>
              <a:rPr lang="en-US" dirty="0"/>
              <a:t>State of the art JavaScript</a:t>
            </a:r>
          </a:p>
          <a:p>
            <a:r>
              <a:rPr lang="en-US" dirty="0"/>
              <a:t>Developed by Microsoft. First release - end of 2012(October)</a:t>
            </a:r>
          </a:p>
          <a:p>
            <a:r>
              <a:rPr lang="en-US" dirty="0"/>
              <a:t>Conceptually - JS is a valid TS</a:t>
            </a:r>
          </a:p>
          <a:p>
            <a:r>
              <a:rPr lang="en-US" dirty="0"/>
              <a:t>Current version – 3.8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27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D443-6151-9546-AA8A-16075BF2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enum</a:t>
            </a:r>
            <a:r>
              <a:rPr lang="en-US" dirty="0"/>
              <a:t> compiles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5A89-C3E0-2D49-87DF-DE9B77FBA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212AC-C99B-9140-83B3-68266383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8" y="2348706"/>
            <a:ext cx="10572323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92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9AC6-4A15-FC48-8D8C-56FCA805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44C3-EE65-2D4B-8B42-A79AAA2AE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Abstract class – class that cannot be called with ‘new’ keyword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05FA9-2F69-F44F-A139-3E541FCA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61444"/>
            <a:ext cx="6524501" cy="34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41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9365-9ADF-7349-ADE0-25315D11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or extending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C3BF-2B6F-864D-8ACC-0BA41CD09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D862B-9F3C-2240-BFD8-4AB87C67D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220"/>
            <a:ext cx="6156366" cy="43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7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8DCA-A288-4A42-AFC3-EC5897E4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94828-CADB-FC4E-B4A4-0461C8401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Generics offer a way to create reusable components</a:t>
            </a:r>
          </a:p>
          <a:p>
            <a:r>
              <a:rPr lang="en-US" dirty="0"/>
              <a:t>Generics provide a way to make components work with any data type and not restrict to one data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1ADF7-4BB6-1240-90F1-C50B70B5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1506"/>
            <a:ext cx="10249614" cy="27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75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EB90-891A-2D4E-B432-E8DA39EC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C0D25-D34A-6D4D-980B-6AAD9490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generic and put type as input parameter</a:t>
            </a:r>
          </a:p>
          <a:p>
            <a:r>
              <a:rPr lang="en-US" dirty="0"/>
              <a:t>No any</a:t>
            </a:r>
          </a:p>
          <a:p>
            <a:r>
              <a:rPr lang="en-US" dirty="0"/>
              <a:t>autocomplete works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B0DB7-AEDD-B040-ACA3-F12AA300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80411"/>
            <a:ext cx="9131208" cy="25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38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7B6A-C464-834B-80A2-2886806D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96B70-5893-DE46-B885-5B444AB5F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D4438-D1C9-EF41-8326-08C61E44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5655605" cy="2747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9F241-4B5D-9549-A0A6-221C11A3B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47528"/>
            <a:ext cx="8585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73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9718-50CF-EC41-89E9-2E00E732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9AA43-A3E4-CB4C-AEE6-24C27485D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A6289-34EF-B44C-A8D5-DAC12941C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8792688" cy="47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67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D019-F677-0C4D-9E35-7FF174B8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A6FA-0062-444B-9872-4955C563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D1790-8FBF-6F42-8E27-643521B57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30019"/>
            <a:ext cx="8745605" cy="40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2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BB8D-56B4-114B-BED5-C8268CFF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31393-68E8-674F-8141-3C176F98C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489F6-DCD8-7E4A-A3B7-C426E111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6025738" cy="1879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45B82-F9EC-2D42-8C8C-C3DACD646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3695"/>
            <a:ext cx="9169400" cy="12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82093-501C-FF42-894F-C1F292D00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4856163"/>
            <a:ext cx="8991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76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FA60-1D01-6646-83DF-85EC24B1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7BE7D-70AF-1C47-B49A-9C6D0B628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A4450-0366-8847-9BE2-2710A05B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92003"/>
            <a:ext cx="11201400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7F484-AE15-334B-83E9-D16C6D8E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4861"/>
            <a:ext cx="12192000" cy="19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2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9BBAE-1C16-49D6-9A6B-F1847E55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3BC25-AF1E-45B4-94E7-7D4619194C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ÐÐ°ÑÑÐ¸Ð½ÐºÐ¸ Ð¿Ð¾ Ð·Ð°Ð¿ÑÐ¾ÑÑ morpheus tablets typescript">
            <a:extLst>
              <a:ext uri="{FF2B5EF4-FFF2-40B4-BE49-F238E27FC236}">
                <a16:creationId xmlns:a16="http://schemas.microsoft.com/office/drawing/2014/main" id="{421F6638-C668-41F8-BAE7-92D76247F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r="2989"/>
          <a:stretch/>
        </p:blipFill>
        <p:spPr bwMode="auto">
          <a:xfrm>
            <a:off x="0" y="0"/>
            <a:ext cx="12205413" cy="641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37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1A11-933C-9349-92AF-3B4EBDFA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E7E1B-9068-6944-B31E-BD853319C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68AF6-E8D8-064D-8D24-27314F507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89099"/>
            <a:ext cx="9517083" cy="45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FE50-9A29-3A47-8D61-F3A2B337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typeof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6543D-9606-4142-A7A7-C67B2DCD4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20162-8F32-0141-A19A-0849F453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38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11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7CF5-2028-5F46-81C5-95D9ECA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keyof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FAD8-2FE3-1149-81A2-71C4A9008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998C0-DA22-504C-A92F-E94FDAC6E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57" y="365125"/>
            <a:ext cx="8044543" cy="4618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85910-BF31-814A-84A4-EC569179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4983289"/>
            <a:ext cx="4151003" cy="17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7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1C0C-D347-F544-81B2-D5E0CDF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1352-24D3-3047-BC6D-9AD23D280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Partial – make all props optional</a:t>
            </a:r>
          </a:p>
          <a:p>
            <a:r>
              <a:rPr lang="en-US" dirty="0"/>
              <a:t>Required – all props required</a:t>
            </a:r>
          </a:p>
          <a:p>
            <a:r>
              <a:rPr lang="en-US" dirty="0" err="1"/>
              <a:t>Readonly</a:t>
            </a:r>
            <a:r>
              <a:rPr lang="en-US" dirty="0"/>
              <a:t> – all props </a:t>
            </a:r>
            <a:r>
              <a:rPr lang="en-US" dirty="0" err="1"/>
              <a:t>readonly</a:t>
            </a:r>
            <a:endParaRPr lang="en-US" dirty="0"/>
          </a:p>
          <a:p>
            <a:r>
              <a:rPr lang="en-US" dirty="0"/>
              <a:t>Pick – from obj take value</a:t>
            </a:r>
          </a:p>
          <a:p>
            <a:r>
              <a:rPr lang="en-US" dirty="0"/>
              <a:t>Record – obj-like</a:t>
            </a:r>
          </a:p>
          <a:p>
            <a:r>
              <a:rPr lang="en-US" dirty="0"/>
              <a:t>Exclude – exclude from obj</a:t>
            </a:r>
          </a:p>
          <a:p>
            <a:r>
              <a:rPr lang="en-US" dirty="0"/>
              <a:t>Extract – extract subtype</a:t>
            </a:r>
          </a:p>
          <a:p>
            <a:r>
              <a:rPr lang="en-US" dirty="0"/>
              <a:t>Omit – obj without prop</a:t>
            </a:r>
          </a:p>
          <a:p>
            <a:r>
              <a:rPr lang="en-US" dirty="0" err="1"/>
              <a:t>NonNullable</a:t>
            </a:r>
            <a:r>
              <a:rPr lang="en-US" dirty="0"/>
              <a:t> – exclude null fields</a:t>
            </a:r>
          </a:p>
          <a:p>
            <a:r>
              <a:rPr lang="en-US" dirty="0"/>
              <a:t>Parameters – get </a:t>
            </a:r>
            <a:r>
              <a:rPr lang="en-US" dirty="0" err="1"/>
              <a:t>Fn</a:t>
            </a:r>
            <a:r>
              <a:rPr lang="en-US" dirty="0"/>
              <a:t> parameters </a:t>
            </a:r>
            <a:r>
              <a:rPr lang="en-US" dirty="0" err="1"/>
              <a:t>dynamicly</a:t>
            </a:r>
            <a:endParaRPr lang="en-US" dirty="0"/>
          </a:p>
          <a:p>
            <a:r>
              <a:rPr lang="en-US" dirty="0" err="1"/>
              <a:t>ConstructorParameters</a:t>
            </a:r>
            <a:r>
              <a:rPr lang="en-US" dirty="0"/>
              <a:t> – get </a:t>
            </a:r>
            <a:r>
              <a:rPr lang="en-US" dirty="0" err="1"/>
              <a:t>Ctor</a:t>
            </a:r>
            <a:r>
              <a:rPr lang="en-US" dirty="0"/>
              <a:t> parameters </a:t>
            </a:r>
            <a:r>
              <a:rPr lang="en-US" dirty="0" err="1"/>
              <a:t>dynamicly</a:t>
            </a:r>
            <a:endParaRPr lang="en-US" dirty="0"/>
          </a:p>
          <a:p>
            <a:r>
              <a:rPr lang="en-US" dirty="0" err="1"/>
              <a:t>ReturnType</a:t>
            </a:r>
            <a:r>
              <a:rPr lang="en-US" dirty="0"/>
              <a:t> – get </a:t>
            </a:r>
            <a:r>
              <a:rPr lang="en-US" dirty="0" err="1"/>
              <a:t>Fn</a:t>
            </a:r>
            <a:r>
              <a:rPr lang="en-US" dirty="0"/>
              <a:t> return type </a:t>
            </a:r>
            <a:r>
              <a:rPr lang="en-US" dirty="0" err="1"/>
              <a:t>dynamicly</a:t>
            </a:r>
            <a:endParaRPr lang="en-US" dirty="0"/>
          </a:p>
          <a:p>
            <a:r>
              <a:rPr lang="en-US" dirty="0" err="1"/>
              <a:t>InstanceType</a:t>
            </a:r>
            <a:r>
              <a:rPr lang="en-US" dirty="0"/>
              <a:t> – get </a:t>
            </a:r>
            <a:r>
              <a:rPr lang="en-US" dirty="0" err="1"/>
              <a:t>Ctor</a:t>
            </a:r>
            <a:r>
              <a:rPr lang="en-US" dirty="0"/>
              <a:t> instance </a:t>
            </a:r>
            <a:r>
              <a:rPr lang="en-US" dirty="0" err="1"/>
              <a:t>dynamicly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78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80AE-D421-DD4B-B2BB-399BB82A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3-rd party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0652-7463-C14E-A2F2-6145B8DBE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typescript and </a:t>
            </a: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err="1"/>
              <a:t>typeings</a:t>
            </a:r>
            <a:r>
              <a:rPr lang="en-US" dirty="0"/>
              <a:t> for autocomplete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 typescript @types/node </a:t>
            </a:r>
            <a:r>
              <a:rPr lang="en-US" dirty="0" err="1"/>
              <a:t>ts</a:t>
            </a:r>
            <a:r>
              <a:rPr lang="en-US" dirty="0"/>
              <a:t>-node –D</a:t>
            </a:r>
          </a:p>
          <a:p>
            <a:r>
              <a:rPr lang="en-US" dirty="0"/>
              <a:t>Not all libs have native typescript integrations – to solve this issue use @types repository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 @types/&lt;package-name&gt;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 @types/node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 @types/</a:t>
            </a:r>
            <a:r>
              <a:rPr lang="en-US" dirty="0" err="1"/>
              <a:t>jquery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5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0244A-6F88-FF4F-8D7C-2D1727AC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945F-2B18-1547-9430-36D86651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5429250"/>
          </a:xfrm>
        </p:spPr>
        <p:txBody>
          <a:bodyPr numCol="2"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Implement music library with albums, artists &amp; tracks.</a:t>
            </a:r>
          </a:p>
          <a:p>
            <a:r>
              <a:rPr lang="en-US" dirty="0"/>
              <a:t>Each track should have an artist(s)(like ‘artist_1 feat. artist_2’)</a:t>
            </a:r>
          </a:p>
          <a:p>
            <a:r>
              <a:rPr lang="en-US" dirty="0"/>
              <a:t>Each track should have duration time</a:t>
            </a:r>
          </a:p>
          <a:p>
            <a:r>
              <a:rPr lang="en-US" dirty="0"/>
              <a:t>Each track should have explicit mark or not</a:t>
            </a:r>
          </a:p>
          <a:p>
            <a:r>
              <a:rPr lang="en-US" dirty="0"/>
              <a:t>Album should have release time</a:t>
            </a:r>
          </a:p>
          <a:p>
            <a:r>
              <a:rPr lang="en-US" dirty="0"/>
              <a:t>Each artist have list of albums</a:t>
            </a:r>
          </a:p>
          <a:p>
            <a:r>
              <a:rPr lang="en-US" dirty="0"/>
              <a:t>Each album should have tracks</a:t>
            </a:r>
            <a:endParaRPr lang="ru-RU" dirty="0"/>
          </a:p>
          <a:p>
            <a:r>
              <a:rPr lang="en-US" dirty="0"/>
              <a:t>Implement one search function, it allows to search by artist and album and track.</a:t>
            </a:r>
          </a:p>
          <a:p>
            <a:r>
              <a:rPr lang="en-US" dirty="0"/>
              <a:t>Search function should return a promise with result</a:t>
            </a:r>
          </a:p>
          <a:p>
            <a:r>
              <a:rPr lang="en-US" dirty="0"/>
              <a:t>Library should support CRUD operations with albums, artists and tracks</a:t>
            </a:r>
          </a:p>
          <a:p>
            <a:r>
              <a:rPr lang="en-US" dirty="0"/>
              <a:t>Library should support shuffle mode</a:t>
            </a:r>
          </a:p>
          <a:p>
            <a:r>
              <a:rPr lang="en-US" dirty="0"/>
              <a:t>Library should be one instance for one client</a:t>
            </a:r>
          </a:p>
          <a:p>
            <a:r>
              <a:rPr lang="en-US" dirty="0"/>
              <a:t>playable/</a:t>
            </a:r>
            <a:r>
              <a:rPr lang="en-US" dirty="0" err="1"/>
              <a:t>pausable</a:t>
            </a:r>
            <a:r>
              <a:rPr lang="en-US" dirty="0"/>
              <a:t>/next/</a:t>
            </a:r>
            <a:r>
              <a:rPr lang="en-US" dirty="0" err="1"/>
              <a:t>prev</a:t>
            </a:r>
            <a:r>
              <a:rPr lang="en-US" dirty="0"/>
              <a:t>/list commands</a:t>
            </a:r>
          </a:p>
          <a:p>
            <a:r>
              <a:rPr lang="en-US" dirty="0"/>
              <a:t>use SOLID, DRY, etc. principles</a:t>
            </a:r>
          </a:p>
          <a:p>
            <a:r>
              <a:rPr lang="en-US" dirty="0"/>
              <a:t>Type guardians for duration, artist, track, album</a:t>
            </a:r>
          </a:p>
          <a:p>
            <a:r>
              <a:rPr lang="en-US" dirty="0"/>
              <a:t>‘any’ type is banned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If usable 3-rd party lib not have types – need to add types.</a:t>
            </a:r>
          </a:p>
          <a:p>
            <a:r>
              <a:rPr lang="en-US" dirty="0"/>
              <a:t>Use at least </a:t>
            </a:r>
            <a:r>
              <a:rPr lang="ru-RU" dirty="0"/>
              <a:t>1</a:t>
            </a:r>
            <a:r>
              <a:rPr lang="en-US" dirty="0"/>
              <a:t> generics type</a:t>
            </a:r>
          </a:p>
          <a:p>
            <a:r>
              <a:rPr lang="en-US" dirty="0"/>
              <a:t>Use code quality tools(prettier, husky, </a:t>
            </a:r>
            <a:r>
              <a:rPr lang="en-US" dirty="0" err="1"/>
              <a:t>commitlint</a:t>
            </a:r>
            <a:r>
              <a:rPr lang="en-US" dirty="0"/>
              <a:t>, </a:t>
            </a:r>
            <a:r>
              <a:rPr lang="en-US" dirty="0" err="1"/>
              <a:t>eslint</a:t>
            </a:r>
            <a:r>
              <a:rPr lang="en-US" dirty="0"/>
              <a:t>)</a:t>
            </a:r>
          </a:p>
          <a:p>
            <a:r>
              <a:rPr lang="en-US" dirty="0" err="1"/>
              <a:t>package.json</a:t>
            </a:r>
            <a:r>
              <a:rPr lang="en-US" dirty="0"/>
              <a:t> should have at least “start” and “build” commands</a:t>
            </a:r>
          </a:p>
          <a:p>
            <a:r>
              <a:rPr lang="en-US" dirty="0">
                <a:highlight>
                  <a:srgbClr val="FFFF00"/>
                </a:highlight>
              </a:rPr>
              <a:t>BONUS:</a:t>
            </a:r>
            <a:r>
              <a:rPr lang="en-US" dirty="0"/>
              <a:t> Add unit tests at least for albums, tracks, artists, library</a:t>
            </a:r>
          </a:p>
          <a:p>
            <a:r>
              <a:rPr lang="en-US" dirty="0">
                <a:highlight>
                  <a:srgbClr val="FFFF00"/>
                </a:highlight>
              </a:rPr>
              <a:t>BONUS:</a:t>
            </a:r>
            <a:r>
              <a:rPr lang="en-US" dirty="0"/>
              <a:t> implement console UI. </a:t>
            </a:r>
          </a:p>
          <a:p>
            <a:r>
              <a:rPr lang="en-US" dirty="0">
                <a:highlight>
                  <a:srgbClr val="FFFF00"/>
                </a:highlight>
              </a:rPr>
              <a:t>BONUS</a:t>
            </a:r>
            <a:r>
              <a:rPr lang="en-US" dirty="0"/>
              <a:t>: add keyboard shortcuts</a:t>
            </a:r>
          </a:p>
          <a:p>
            <a:r>
              <a:rPr lang="en-US" dirty="0">
                <a:highlight>
                  <a:srgbClr val="FFFF00"/>
                </a:highlight>
              </a:rPr>
              <a:t>BONUS</a:t>
            </a:r>
            <a:r>
              <a:rPr lang="en-US" dirty="0"/>
              <a:t>: I can hear playable tracks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93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9257-A1F6-1540-B2A4-14E5413A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5EBF8-DF45-DB40-9D32-0AA42C97C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Infer</a:t>
            </a:r>
          </a:p>
          <a:p>
            <a:r>
              <a:rPr lang="en-US" dirty="0" err="1"/>
              <a:t>Enum</a:t>
            </a:r>
            <a:r>
              <a:rPr lang="en-US" dirty="0"/>
              <a:t> constants</a:t>
            </a:r>
          </a:p>
          <a:p>
            <a:r>
              <a:rPr lang="en-US" dirty="0"/>
              <a:t>Recurse types</a:t>
            </a:r>
          </a:p>
          <a:p>
            <a:r>
              <a:rPr lang="en-US" dirty="0"/>
              <a:t>Interfaces and types</a:t>
            </a:r>
          </a:p>
          <a:p>
            <a:r>
              <a:rPr lang="en-US" dirty="0" err="1"/>
              <a:t>Typeof</a:t>
            </a:r>
            <a:r>
              <a:rPr lang="en-US" dirty="0"/>
              <a:t> and </a:t>
            </a:r>
            <a:r>
              <a:rPr lang="en-US" dirty="0" err="1"/>
              <a:t>keyof</a:t>
            </a:r>
            <a:endParaRPr lang="en-US" dirty="0"/>
          </a:p>
          <a:p>
            <a:r>
              <a:rPr lang="en-US" dirty="0"/>
              <a:t>Library </a:t>
            </a:r>
            <a:r>
              <a:rPr lang="en-US" dirty="0" err="1"/>
              <a:t>typings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https://www.credera.com/blog/technology-solutions/typescript-adding-custom-type-definitions-for-existing-libraries/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https://medium.com/@steveruiz/using-a-javascript-library-without-type-declarations-in-a-typescript-project-3643490015f3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https://medium.com/@chris_72272/migrating-to-typescript-write-a-declaration-file-for-a-third-party-npm-module-b1f75808ed2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87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EF66-5DB9-EC42-8386-9C4FC868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B76B2-72DD-394D-9CAB-6ABA21132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Presentation examples</a:t>
            </a:r>
          </a:p>
          <a:p>
            <a:pPr lvl="1"/>
            <a:r>
              <a:rPr lang="en-US" dirty="0">
                <a:hlinkClick r:id="rId2"/>
              </a:rPr>
              <a:t>https://github.com/magiqans/JS-Training/tree/master/09-typescript</a:t>
            </a:r>
            <a:endParaRPr lang="en-US" dirty="0"/>
          </a:p>
          <a:p>
            <a:r>
              <a:rPr lang="en-US" dirty="0"/>
              <a:t>Typescript official site</a:t>
            </a:r>
          </a:p>
          <a:p>
            <a:pPr lvl="1"/>
            <a:r>
              <a:rPr lang="en-US" dirty="0">
                <a:hlinkClick r:id="rId3"/>
              </a:rPr>
              <a:t>https://www.typescriptlang.org/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https://www.typescriptlang.org/docs/handbook/advanced-types.html</a:t>
            </a:r>
            <a:endParaRPr lang="en-US" dirty="0"/>
          </a:p>
          <a:p>
            <a:r>
              <a:rPr lang="en-US" dirty="0"/>
              <a:t>Tutorial teacher</a:t>
            </a:r>
          </a:p>
          <a:p>
            <a:pPr lvl="1"/>
            <a:r>
              <a:rPr lang="en-US" dirty="0">
                <a:hlinkClick r:id="rId5"/>
              </a:rPr>
              <a:t>https://www.tutorialsteacher.com/typescript/typescript-generic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7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C4E233-4202-4FFB-96ED-352A6A9C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7D43E-AC09-42A7-932D-A8BED36E39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/>
          <a:lstStyle/>
          <a:p>
            <a:r>
              <a:rPr lang="en-US" dirty="0"/>
              <a:t>Typescript is Superset</a:t>
            </a:r>
          </a:p>
        </p:txBody>
      </p:sp>
      <p:pic>
        <p:nvPicPr>
          <p:cNvPr id="7172" name="Picture 4" descr="ÐÐ°ÑÑÐ¸Ð½ÐºÐ¸ Ð¿Ð¾ Ð·Ð°Ð¿ÑÐ¾ÑÑ typescript javascript">
            <a:extLst>
              <a:ext uri="{FF2B5EF4-FFF2-40B4-BE49-F238E27FC236}">
                <a16:creationId xmlns:a16="http://schemas.microsoft.com/office/drawing/2014/main" id="{432637E4-23EB-4099-8DF0-9378660D4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1700" r="16860" b="-1"/>
          <a:stretch/>
        </p:blipFill>
        <p:spPr bwMode="auto">
          <a:xfrm>
            <a:off x="463809" y="996215"/>
            <a:ext cx="5232400" cy="53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ÐÐ°ÑÑÐ¸Ð½ÐºÐ¸ Ð¿Ð¾ Ð·Ð°Ð¿ÑÐ¾ÑÑ typescript javascript">
            <a:extLst>
              <a:ext uri="{FF2B5EF4-FFF2-40B4-BE49-F238E27FC236}">
                <a16:creationId xmlns:a16="http://schemas.microsoft.com/office/drawing/2014/main" id="{F9C3C1A9-C347-4A51-88E1-80B6C504D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93" y="1022155"/>
            <a:ext cx="5226244" cy="52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4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B7BA-C0E1-044C-9502-74978231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0F2D-C663-E046-8142-F75F247B9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typescript as dev dependency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 typescript –D</a:t>
            </a:r>
          </a:p>
          <a:p>
            <a:r>
              <a:rPr lang="en-US" dirty="0"/>
              <a:t>Install </a:t>
            </a:r>
            <a:r>
              <a:rPr lang="en-US" dirty="0" err="1"/>
              <a:t>typings</a:t>
            </a:r>
            <a:r>
              <a:rPr lang="en-US" dirty="0"/>
              <a:t> for </a:t>
            </a:r>
            <a:r>
              <a:rPr lang="en-US" dirty="0" err="1"/>
              <a:t>nodejs</a:t>
            </a:r>
            <a:endParaRPr lang="en-US" dirty="0"/>
          </a:p>
          <a:p>
            <a:pPr lvl="1"/>
            <a:r>
              <a:rPr lang="en-US" dirty="0" err="1"/>
              <a:t>npm</a:t>
            </a:r>
            <a:r>
              <a:rPr lang="en-US" dirty="0"/>
              <a:t> I @types/node</a:t>
            </a:r>
          </a:p>
          <a:p>
            <a:r>
              <a:rPr lang="en-US" dirty="0"/>
              <a:t>Init config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npx</a:t>
            </a:r>
            <a:r>
              <a:rPr lang="en-US" dirty="0"/>
              <a:t>) </a:t>
            </a:r>
            <a:r>
              <a:rPr lang="en-US" dirty="0" err="1"/>
              <a:t>tsc</a:t>
            </a:r>
            <a:r>
              <a:rPr lang="en-US" dirty="0"/>
              <a:t> --</a:t>
            </a:r>
            <a:r>
              <a:rPr lang="en-US" dirty="0" err="1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5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537D9-939C-B64C-9D78-5CF77E8B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826EC-C160-9C43-A0E0-103781F14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0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B7BA-C0E1-044C-9502-74978231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0F2D-C663-E046-8142-F75F247B9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number</a:t>
            </a:r>
          </a:p>
          <a:p>
            <a:r>
              <a:rPr lang="en-US" dirty="0"/>
              <a:t>string</a:t>
            </a:r>
          </a:p>
          <a:p>
            <a:r>
              <a:rPr lang="en-US" dirty="0" err="1"/>
              <a:t>boolean</a:t>
            </a:r>
            <a:endParaRPr lang="en-US" dirty="0"/>
          </a:p>
          <a:p>
            <a:r>
              <a:rPr lang="en-US" dirty="0"/>
              <a:t>object</a:t>
            </a:r>
          </a:p>
          <a:p>
            <a:r>
              <a:rPr lang="en-US" dirty="0"/>
              <a:t>T[] or Array&lt;T&gt; (where T – number, string, etc.)</a:t>
            </a:r>
            <a:r>
              <a:rPr lang="ru-RU" dirty="0"/>
              <a:t> </a:t>
            </a:r>
            <a:endParaRPr lang="en-US" dirty="0"/>
          </a:p>
          <a:p>
            <a:r>
              <a:rPr lang="en-US" dirty="0"/>
              <a:t>undefined</a:t>
            </a:r>
          </a:p>
          <a:p>
            <a:r>
              <a:rPr lang="en-US" dirty="0"/>
              <a:t>void (same as undefined, but used for methods)</a:t>
            </a:r>
          </a:p>
          <a:p>
            <a:r>
              <a:rPr lang="en-US" dirty="0"/>
              <a:t>any(any type – we don’t know what is type. </a:t>
            </a:r>
            <a:r>
              <a:rPr lang="en-US" dirty="0">
                <a:solidFill>
                  <a:srgbClr val="FF0000"/>
                </a:solidFill>
              </a:rPr>
              <a:t>Never use any</a:t>
            </a:r>
            <a:r>
              <a:rPr lang="en-US" dirty="0"/>
              <a:t>. Exception – porting JS lib)</a:t>
            </a:r>
          </a:p>
          <a:p>
            <a:r>
              <a:rPr lang="en-US" dirty="0"/>
              <a:t>unknown(as any – but with type checking. ‘strict any’)</a:t>
            </a:r>
          </a:p>
          <a:p>
            <a:r>
              <a:rPr lang="en-US" dirty="0"/>
              <a:t>Never – used for unreachable code, such as exceptions</a:t>
            </a:r>
          </a:p>
          <a:p>
            <a:r>
              <a:rPr lang="en-US" dirty="0">
                <a:highlight>
                  <a:srgbClr val="FFFF00"/>
                </a:highlight>
              </a:rPr>
              <a:t>Custom types </a:t>
            </a:r>
            <a:r>
              <a:rPr lang="en-US" dirty="0"/>
              <a:t>– used for combine one or more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0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807</Words>
  <Application>Microsoft Macintosh PowerPoint</Application>
  <PresentationFormat>Widescreen</PresentationFormat>
  <Paragraphs>156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Arial Black</vt:lpstr>
      <vt:lpstr>Calibri</vt:lpstr>
      <vt:lpstr>Calibri Light</vt:lpstr>
      <vt:lpstr>Office Theme</vt:lpstr>
      <vt:lpstr>TypeScript</vt:lpstr>
      <vt:lpstr>Contents</vt:lpstr>
      <vt:lpstr>PowerPoint Presentation</vt:lpstr>
      <vt:lpstr>Overview</vt:lpstr>
      <vt:lpstr>PowerPoint Presentation</vt:lpstr>
      <vt:lpstr>PowerPoint Presentation</vt:lpstr>
      <vt:lpstr>Starter pack</vt:lpstr>
      <vt:lpstr>Demo</vt:lpstr>
      <vt:lpstr>Type system</vt:lpstr>
      <vt:lpstr>Arrays. Why error?</vt:lpstr>
      <vt:lpstr>Arrays</vt:lpstr>
      <vt:lpstr>void</vt:lpstr>
      <vt:lpstr>Void</vt:lpstr>
      <vt:lpstr>Never</vt:lpstr>
      <vt:lpstr>Throwing an error</vt:lpstr>
      <vt:lpstr>Autodetecting type</vt:lpstr>
      <vt:lpstr>PowerPoint Presentation</vt:lpstr>
      <vt:lpstr>unknown</vt:lpstr>
      <vt:lpstr>Custom type</vt:lpstr>
      <vt:lpstr>Type casting</vt:lpstr>
      <vt:lpstr>String typing</vt:lpstr>
      <vt:lpstr>Custom function type</vt:lpstr>
      <vt:lpstr>Implementing types</vt:lpstr>
      <vt:lpstr>Union type</vt:lpstr>
      <vt:lpstr>Intersection type</vt:lpstr>
      <vt:lpstr>Modifyers</vt:lpstr>
      <vt:lpstr>public</vt:lpstr>
      <vt:lpstr>protected</vt:lpstr>
      <vt:lpstr>readonly</vt:lpstr>
      <vt:lpstr>caveats</vt:lpstr>
      <vt:lpstr>Bonus. Autofill input</vt:lpstr>
      <vt:lpstr>Function guard</vt:lpstr>
      <vt:lpstr>Real life example</vt:lpstr>
      <vt:lpstr>Tuple</vt:lpstr>
      <vt:lpstr>Tuple array</vt:lpstr>
      <vt:lpstr>Enum</vt:lpstr>
      <vt:lpstr>Enum as return type</vt:lpstr>
      <vt:lpstr>String enum</vt:lpstr>
      <vt:lpstr>Enum is an object</vt:lpstr>
      <vt:lpstr>How enum compiles</vt:lpstr>
      <vt:lpstr>Abstract class</vt:lpstr>
      <vt:lpstr>Implementing or extending</vt:lpstr>
      <vt:lpstr>Generics</vt:lpstr>
      <vt:lpstr>Generic example</vt:lpstr>
      <vt:lpstr>PowerPoint Presentation</vt:lpstr>
      <vt:lpstr>PowerPoint Presentation</vt:lpstr>
      <vt:lpstr>Generic constraints</vt:lpstr>
      <vt:lpstr>PowerPoint Presentation</vt:lpstr>
      <vt:lpstr>Generic types</vt:lpstr>
      <vt:lpstr>Generic classes</vt:lpstr>
      <vt:lpstr>typeof</vt:lpstr>
      <vt:lpstr>keyof</vt:lpstr>
      <vt:lpstr>Built-in types</vt:lpstr>
      <vt:lpstr>3-rd party libraries</vt:lpstr>
      <vt:lpstr>Homework </vt:lpstr>
      <vt:lpstr>Self study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</dc:title>
  <dc:creator>Vitalic Gorodkov</dc:creator>
  <cp:lastModifiedBy>Vitalic Gorodkov</cp:lastModifiedBy>
  <cp:revision>15</cp:revision>
  <dcterms:created xsi:type="dcterms:W3CDTF">2020-05-03T21:35:15Z</dcterms:created>
  <dcterms:modified xsi:type="dcterms:W3CDTF">2020-05-07T17:12:33Z</dcterms:modified>
</cp:coreProperties>
</file>